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61" r:id="rId3"/>
    <p:sldId id="260" r:id="rId4"/>
    <p:sldId id="269" r:id="rId5"/>
    <p:sldId id="259" r:id="rId6"/>
    <p:sldId id="271" r:id="rId7"/>
    <p:sldId id="270" r:id="rId8"/>
    <p:sldId id="272" r:id="rId9"/>
    <p:sldId id="273" r:id="rId10"/>
    <p:sldId id="274" r:id="rId11"/>
    <p:sldId id="275" r:id="rId12"/>
    <p:sldId id="277" r:id="rId13"/>
    <p:sldId id="278" r:id="rId14"/>
    <p:sldId id="276" r:id="rId15"/>
    <p:sldId id="279" r:id="rId16"/>
    <p:sldId id="280" r:id="rId17"/>
    <p:sldId id="281" r:id="rId18"/>
    <p:sldId id="282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32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Types of learning algorithms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Training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185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5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36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82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8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36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data mining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 to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61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91AB-F383-4237-A071-AD1C6E924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636DA-4FDE-4B32-8CCE-37EFA3E757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87932-8FF0-4DF1-A776-9A3CE376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8FAB8-C9F1-4DBB-B355-D8DEE370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490E3-D8E8-4766-9104-14009BF56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901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B8678-553E-4A5B-8CFE-5DB358BDF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AF303-1F73-4575-83E6-561589F16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6EC56-7DCF-400D-A871-C26291EB1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FAC5B-7C77-4F8C-ADB0-8D208A2EB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F48AF-AB8F-4DD2-BC77-7E2F42AD3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0ED820-BFE6-41B5-8064-984037A99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A27FEA-5359-474A-B4F8-FF510DD74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D33D-563C-4B8C-B8C1-625FF5C5B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71877-89FD-46BE-832F-C5660A5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E675F-CC4D-48CF-90C8-53829EE0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21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C967-18DB-4664-9B4D-06177FB9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F7174-64B4-4D8F-BF44-3DD1F66CA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D83D3-86C4-482F-A2DC-B4C55DBF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5BE2-6C23-4CB4-A63E-457E635BF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97965-24FE-4C07-BE16-69AE4399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6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394D-04EF-440C-B08B-114464B3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E3F6-F021-4D6B-8B0D-EF74D7461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233C-6806-4593-91C0-CF4ECD84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A761E-2D3A-4397-A82C-2F3B981DE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7E71-B59F-4260-B01B-2B7CEB08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2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DFCB-DD40-4637-9CAB-2BAF2423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4065F-4B44-4622-98EE-166F93648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F1249-B890-4466-9E24-84A249070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FA9B4-D282-452F-B78A-FF5873ACF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B0F13-A139-4B66-9544-16480800F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791D0-EC30-4D8C-8764-475D8DB3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502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AA7D-15D2-4D5F-B1C4-501073416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0A0E-25B9-4E8E-8B0D-201E1C564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B111-0CA0-47CD-9F0B-DBCBA3AE3C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0E02D-3176-4B85-ACB6-721F26827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D9317-BBE1-4F36-82FE-E348F6F18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7DDCB-69F8-49FA-A111-C8AB2713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18B0CD-1F68-412E-9232-F267114C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B21FC-12CC-472D-BC38-EF413158C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4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51AB-8384-4E67-914C-B39484AD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909660-3861-4545-BF68-9ED039B5D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DD5392-AC3A-4EAF-ADE6-B6CF4B50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79880-BF48-4F4D-B8B3-4E99FC415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F98E25-CF37-4F73-9E22-21023816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7A0E1-38AB-4FDA-8EC1-2D761790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8E424-5A91-4557-9ADF-4A9422A0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80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B935-0427-44CC-A384-333EAD83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9DCF6-55CF-43EE-B135-BFC4B4D40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7538E-A112-4E8F-A445-1A06B0C35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0D413-9505-4ED8-BFF1-5141BE9E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0815B0-4528-4FA2-8472-8F19C0F1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9FCEF-4406-4552-BFE4-6DA376135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6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E22C-69D4-49EC-8858-787B3C67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6A4341-3C0B-4025-AE17-8F0F8FAB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5FF01-E0B6-419C-ABCC-70844E4EAC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01218-FFD7-4F25-B220-F5DE5F70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7CBFB-34A6-49D8-A1D2-45DF38876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26A4-D33A-486A-B120-648AF3D8B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4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07C8C3-4165-4353-ABF2-492454AF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9AA46A-3C66-4E4A-9907-225E50ABB7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F8214-A11A-4309-9D51-44F35987D1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95F3-B757-4FAF-98AA-EDA7D1485485}" type="datetimeFigureOut">
              <a:rPr lang="en-US" smtClean="0"/>
              <a:t>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34EB-8260-4F13-9553-5A8593D9D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EF96-E028-4E68-864E-9B77CF9F2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939C1-24D7-49E9-A58A-796036520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2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56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6429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BA9E676-A8FC-4C2F-8D78-C13ED8AB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782347" cy="2943932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ECD79B5-5FC5-495F-BFD6-346C16E78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65207" y="4529611"/>
            <a:ext cx="2426793" cy="2328389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D9D048-3063-435A-8C23-26C1907E9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21898" y="819446"/>
            <a:ext cx="8751370" cy="5402463"/>
          </a:xfrm>
          <a:prstGeom prst="rect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20315" y="727769"/>
            <a:ext cx="8751370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1534" y="1344304"/>
            <a:ext cx="7451678" cy="208469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Machine Learning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2381534" y="3520677"/>
            <a:ext cx="7647049" cy="7995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Car Images Classification By Training Model </a:t>
            </a:r>
          </a:p>
          <a:p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6C541AE-9B02-44C0-B8C6-B2DEA7ED3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9446" y="4786746"/>
            <a:ext cx="620727" cy="620727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C3ABB8-3F0B-4342-B098-AEEF6759224D}"/>
              </a:ext>
            </a:extLst>
          </p:cNvPr>
          <p:cNvSpPr/>
          <p:nvPr/>
        </p:nvSpPr>
        <p:spPr>
          <a:xfrm>
            <a:off x="2886765" y="452961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 Members: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E6F89B-821E-954A-9E11-96662B005EA5}"/>
              </a:ext>
            </a:extLst>
          </p:cNvPr>
          <p:cNvSpPr/>
          <p:nvPr/>
        </p:nvSpPr>
        <p:spPr>
          <a:xfrm>
            <a:off x="4565647" y="4529611"/>
            <a:ext cx="3263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Dang Thu Ha Le</a:t>
            </a:r>
          </a:p>
          <a:p>
            <a:r>
              <a:rPr lang="en-US" dirty="0">
                <a:solidFill>
                  <a:schemeClr val="bg1"/>
                </a:solidFill>
              </a:rPr>
              <a:t>Mohan Lar</a:t>
            </a:r>
          </a:p>
          <a:p>
            <a:r>
              <a:rPr lang="en-US" dirty="0">
                <a:solidFill>
                  <a:schemeClr val="bg1"/>
                </a:solidFill>
              </a:rPr>
              <a:t>Truong Thanh Nam Nguyen </a:t>
            </a:r>
          </a:p>
          <a:p>
            <a:r>
              <a:rPr lang="en-US" dirty="0" err="1">
                <a:solidFill>
                  <a:schemeClr val="bg1"/>
                </a:solidFill>
              </a:rPr>
              <a:t>Huu</a:t>
            </a:r>
            <a:r>
              <a:rPr lang="en-US" dirty="0">
                <a:solidFill>
                  <a:schemeClr val="bg1"/>
                </a:solidFill>
              </a:rPr>
              <a:t> Tam Nguyen </a:t>
            </a:r>
          </a:p>
        </p:txBody>
      </p:sp>
    </p:spTree>
    <p:extLst>
      <p:ext uri="{BB962C8B-B14F-4D97-AF65-F5344CB8AC3E}">
        <p14:creationId xmlns:p14="http://schemas.microsoft.com/office/powerpoint/2010/main" val="1011255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1E7B8-2D64-E24E-A030-166D466D9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463" y="2968625"/>
            <a:ext cx="6398798" cy="2820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1B4EE8-D5BC-8441-A9BC-4A8D75CAF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773" b="2"/>
          <a:stretch/>
        </p:blipFill>
        <p:spPr>
          <a:xfrm>
            <a:off x="7908718" y="2967383"/>
            <a:ext cx="3673682" cy="2841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Convolutional Neural Network Layers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6063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DC4C4-4882-4B42-8013-3C3AC95A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300" y="484188"/>
            <a:ext cx="6513513" cy="2636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548884-4CEA-3345-8EE6-40C7143B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34" y="3227387"/>
            <a:ext cx="6513513" cy="3146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  <a:prstGeom prst="ellipse">
            <a:avLst/>
          </a:prstGeo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Training The Model 50 rounds and validation</a:t>
            </a:r>
            <a:br>
              <a:rPr lang="en-US" dirty="0">
                <a:solidFill>
                  <a:srgbClr val="FFFFFF"/>
                </a:solidFill>
              </a:rPr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752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Accuracy Increase steadily toward 90% </a:t>
            </a:r>
            <a:br>
              <a:rPr lang="en-US" sz="2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23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4881A7-6B56-364A-B158-4E32CCFFC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04" y="761636"/>
            <a:ext cx="7030212" cy="514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5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Predicate with Test Sample</a:t>
            </a:r>
            <a:b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1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0A53A-79C0-214C-87EA-2C6705CA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190659"/>
            <a:ext cx="7568180" cy="44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56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0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: Shape 102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166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Freeform: Shape 104">
            <a:extLst>
              <a:ext uri="{FF2B5EF4-FFF2-40B4-BE49-F238E27FC236}">
                <a16:creationId xmlns:a16="http://schemas.microsoft.com/office/drawing/2014/main" id="{617D17FB-975C-487E-8519-38E547609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8"/>
            <a:ext cx="6386947" cy="6858478"/>
          </a:xfrm>
          <a:custGeom>
            <a:avLst/>
            <a:gdLst>
              <a:gd name="connsiteX0" fmla="*/ 433167 w 6386947"/>
              <a:gd name="connsiteY0" fmla="*/ 0 h 6858478"/>
              <a:gd name="connsiteX1" fmla="*/ 2138767 w 6386947"/>
              <a:gd name="connsiteY1" fmla="*/ 0 h 6858478"/>
              <a:gd name="connsiteX2" fmla="*/ 3204995 w 6386947"/>
              <a:gd name="connsiteY2" fmla="*/ 0 h 6858478"/>
              <a:gd name="connsiteX3" fmla="*/ 3210572 w 6386947"/>
              <a:gd name="connsiteY3" fmla="*/ 0 h 6858478"/>
              <a:gd name="connsiteX4" fmla="*/ 6386947 w 6386947"/>
              <a:gd name="connsiteY4" fmla="*/ 6858478 h 6858478"/>
              <a:gd name="connsiteX5" fmla="*/ 1832610 w 6386947"/>
              <a:gd name="connsiteY5" fmla="*/ 6858478 h 6858478"/>
              <a:gd name="connsiteX6" fmla="*/ 433167 w 6386947"/>
              <a:gd name="connsiteY6" fmla="*/ 6858478 h 6858478"/>
              <a:gd name="connsiteX7" fmla="*/ 0 w 6386947"/>
              <a:gd name="connsiteY7" fmla="*/ 6858478 h 6858478"/>
              <a:gd name="connsiteX8" fmla="*/ 0 w 6386947"/>
              <a:gd name="connsiteY8" fmla="*/ 478 h 6858478"/>
              <a:gd name="connsiteX9" fmla="*/ 433167 w 6386947"/>
              <a:gd name="connsiteY9" fmla="*/ 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386947" h="6858478">
                <a:moveTo>
                  <a:pt x="433167" y="0"/>
                </a:moveTo>
                <a:lnTo>
                  <a:pt x="2138767" y="0"/>
                </a:lnTo>
                <a:lnTo>
                  <a:pt x="3204995" y="0"/>
                </a:lnTo>
                <a:lnTo>
                  <a:pt x="3210572" y="0"/>
                </a:lnTo>
                <a:lnTo>
                  <a:pt x="6386947" y="6858478"/>
                </a:lnTo>
                <a:lnTo>
                  <a:pt x="1832610" y="6858478"/>
                </a:lnTo>
                <a:lnTo>
                  <a:pt x="433167" y="6858478"/>
                </a:lnTo>
                <a:lnTo>
                  <a:pt x="0" y="6858478"/>
                </a:lnTo>
                <a:lnTo>
                  <a:pt x="0" y="478"/>
                </a:lnTo>
                <a:lnTo>
                  <a:pt x="433167" y="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3993681"/>
            <a:ext cx="4057840" cy="2249424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dirty="0"/>
              <a:t>Saving  Trained Model</a:t>
            </a:r>
            <a:br>
              <a:rPr lang="en-US" sz="3400" dirty="0"/>
            </a:br>
            <a:endParaRPr lang="en-US" sz="3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BFE379-73A1-AD40-B5F2-491C63BE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030" y="477078"/>
            <a:ext cx="6103864" cy="12970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33257E-933E-0445-B441-56AA219B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39" y="2525608"/>
            <a:ext cx="4711755" cy="358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831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API Server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We are using Python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FastAPI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Server to Serve the post-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api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with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tenserflow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(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tf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2503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Serving Trained Model with API Server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6C853-8507-D743-AACC-75E85271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933" y="298060"/>
            <a:ext cx="6333367" cy="62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6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4. Consuming API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957" y="3809999"/>
            <a:ext cx="9849678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use React </a:t>
            </a:r>
            <a:r>
              <a:rPr lang="en-US" sz="2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Javascript</a:t>
            </a: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Simple App, as simple application to verify the result.</a:t>
            </a:r>
          </a:p>
        </p:txBody>
      </p:sp>
    </p:spTree>
    <p:extLst>
      <p:ext uri="{BB962C8B-B14F-4D97-AF65-F5344CB8AC3E}">
        <p14:creationId xmlns:p14="http://schemas.microsoft.com/office/powerpoint/2010/main" val="18571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Serving Application with React JS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014C8-2A0E-FE43-9E34-B6A0CEEF8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8307"/>
          <a:stretch/>
        </p:blipFill>
        <p:spPr>
          <a:xfrm>
            <a:off x="4890183" y="887896"/>
            <a:ext cx="6997017" cy="49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1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A6C398-4C6F-E044-8D60-B4D33E704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34286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6D09588-9668-4D38-8AD4-C27CF2B2D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98512"/>
            <a:ext cx="874077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/>
              <a:t>Deep Learning Steps</a:t>
            </a:r>
            <a:endParaRPr lang="en-US" sz="4000" kern="120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3003160"/>
            <a:ext cx="8740775" cy="245430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Data collection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Data Preparation</a:t>
            </a:r>
            <a:endParaRPr lang="en-US" sz="2400">
              <a:solidFill>
                <a:schemeClr val="tx1">
                  <a:alpha val="8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Training the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Serving Trained Model with API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chemeClr val="tx1">
                    <a:alpha val="80000"/>
                  </a:schemeClr>
                </a:solidFill>
              </a:rPr>
              <a:t>Consuming the Model for Prediction</a:t>
            </a:r>
            <a:endParaRPr lang="en-US" sz="24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  <a:p>
            <a:pPr marL="457200" indent="-457200">
              <a:buFont typeface="+mj-lt"/>
              <a:buAutoNum type="arabicPeriod"/>
            </a:pPr>
            <a:endParaRPr lang="en-US" sz="2400" kern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5A28492-272D-4814-AE2C-61575C989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F778866-9933-4309-8E11-F83DDDBB1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D21D106-ABCB-4A50-84B3-D35C3B2B67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5E4ED97-1207-4104-A25F-8791916BF2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24CB190-EFCD-4B40-9CDD-E3C0EB4B3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8934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 Data Collection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use different methods to collect data </a:t>
            </a:r>
          </a:p>
        </p:txBody>
      </p:sp>
    </p:spTree>
    <p:extLst>
      <p:ext uri="{BB962C8B-B14F-4D97-AF65-F5344CB8AC3E}">
        <p14:creationId xmlns:p14="http://schemas.microsoft.com/office/powerpoint/2010/main" val="345198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Data Collection from Internet</a:t>
            </a:r>
            <a:endParaRPr lang="en-US" sz="2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DF246A-C84E-7A4D-91F9-10F1C78D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We download the Data from the Internet 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Total Files = 193</a:t>
            </a: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Classified into 3 classes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alpha val="60000"/>
                  </a:schemeClr>
                </a:solidFill>
              </a:rPr>
              <a:t>Ford_Explorer</a:t>
            </a:r>
            <a:endParaRPr lang="en-US" sz="1600" dirty="0">
              <a:solidFill>
                <a:schemeClr val="bg1">
                  <a:alpha val="6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alpha val="60000"/>
                  </a:schemeClr>
                </a:solidFill>
              </a:rPr>
              <a:t>Lexus_RX350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 dirty="0" err="1">
                <a:solidFill>
                  <a:schemeClr val="bg1">
                    <a:alpha val="60000"/>
                  </a:schemeClr>
                </a:solidFill>
              </a:rPr>
              <a:t>Toyota_Matrix</a:t>
            </a:r>
            <a:endParaRPr lang="en-US" sz="1600" dirty="0">
              <a:solidFill>
                <a:schemeClr val="bg1">
                  <a:alpha val="60000"/>
                </a:schemeClr>
              </a:solidFill>
            </a:endParaRPr>
          </a:p>
          <a:p>
            <a:pPr marL="457200" lvl="1" indent="0">
              <a:buNone/>
            </a:pPr>
            <a:endParaRPr lang="en-US" sz="1600" dirty="0">
              <a:solidFill>
                <a:schemeClr val="bg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     </a:t>
            </a:r>
          </a:p>
          <a:p>
            <a:pPr marL="0" indent="0">
              <a:buNone/>
            </a:pP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B2A1D-15F6-0047-871E-D1143BCE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4398" y="643469"/>
            <a:ext cx="5487495" cy="557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84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Loading data with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b="1" dirty="0" err="1">
                <a:solidFill>
                  <a:srgbClr val="FFFFFF"/>
                </a:solidFill>
              </a:rPr>
              <a:t>tf_dataset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 err="1">
                <a:solidFill>
                  <a:srgbClr val="FFFFFF"/>
                </a:solidFill>
              </a:rPr>
              <a:t>batch_size</a:t>
            </a:r>
            <a:r>
              <a:rPr lang="en-US" sz="2600" dirty="0">
                <a:solidFill>
                  <a:srgbClr val="FFFFFF"/>
                </a:solidFill>
              </a:rPr>
              <a:t>=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2600" dirty="0">
                <a:solidFill>
                  <a:srgbClr val="FFFFFF"/>
                </a:solidFill>
              </a:rPr>
              <a:t>10</a:t>
            </a:r>
            <a:br>
              <a:rPr lang="en-US" sz="2600" dirty="0">
                <a:solidFill>
                  <a:srgbClr val="FFFFFF"/>
                </a:solidFill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D6C04-95F7-4749-9A78-0CBC5DFF7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630256"/>
            <a:ext cx="7188199" cy="359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21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Data Preprocessing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multiply one images into 4-5 images but with different shape and look</a:t>
            </a:r>
          </a:p>
        </p:txBody>
      </p:sp>
    </p:spTree>
    <p:extLst>
      <p:ext uri="{BB962C8B-B14F-4D97-AF65-F5344CB8AC3E}">
        <p14:creationId xmlns:p14="http://schemas.microsoft.com/office/powerpoint/2010/main" val="230133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2" name="Freeform: Shape 3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" y="377688"/>
            <a:ext cx="4019842" cy="203526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Data augmentation Layer is used to multiply an image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0DF246A-C84E-7A4D-91F9-10F1C78D8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Flip</a:t>
            </a: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Random Zoom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Random Rotate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Resize 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Rescale</a:t>
            </a: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80% of data using for training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10% for validation 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10% for testing</a:t>
            </a: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     </a:t>
            </a:r>
          </a:p>
          <a:p>
            <a:pPr marL="0" indent="0">
              <a:buNone/>
            </a:pPr>
            <a:endParaRPr lang="en-US" sz="2000" kern="12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4ABBC-4505-6F47-B2BA-3B5CB86CD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902901"/>
            <a:ext cx="6014185" cy="32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4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6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6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3. Training the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 are using Convolutional Neural Network (CNN) Algorithm to train a model using training sample </a:t>
            </a:r>
          </a:p>
        </p:txBody>
      </p:sp>
    </p:spTree>
    <p:extLst>
      <p:ext uri="{BB962C8B-B14F-4D97-AF65-F5344CB8AC3E}">
        <p14:creationId xmlns:p14="http://schemas.microsoft.com/office/powerpoint/2010/main" val="24260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</a:rPr>
              <a:t> Convolutional Neural Network Algorithm</a:t>
            </a:r>
            <a:endParaRPr lang="en-US" sz="27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90B8-7C60-6242-9E54-F82DB1FD2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614" y="1388303"/>
            <a:ext cx="11499387" cy="546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8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{E78DB4FA-B190-5C46-A4D4-08ED2C4E3810}tf10001079</Template>
  <TotalTime>356</TotalTime>
  <Words>362</Words>
  <Application>Microsoft Macintosh PowerPoint</Application>
  <PresentationFormat>Widescreen</PresentationFormat>
  <Paragraphs>92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Machine Learning Project</vt:lpstr>
      <vt:lpstr>Deep Learning Steps</vt:lpstr>
      <vt:lpstr> 1. Data Collection </vt:lpstr>
      <vt:lpstr>Data Collection from Internet</vt:lpstr>
      <vt:lpstr> Loading data with tf_dataset batch_size= 10 </vt:lpstr>
      <vt:lpstr> 2. Data Preprocessing </vt:lpstr>
      <vt:lpstr>Data augmentation Layer is used to multiply an image</vt:lpstr>
      <vt:lpstr> 3. Training the Model</vt:lpstr>
      <vt:lpstr> Convolutional Neural Network Algorithm</vt:lpstr>
      <vt:lpstr> Convolutional Neural Network Layers</vt:lpstr>
      <vt:lpstr>Training The Model 50 rounds and validation </vt:lpstr>
      <vt:lpstr>Accuracy Increase steadily toward 90%  </vt:lpstr>
      <vt:lpstr>Predicate with Test Sample </vt:lpstr>
      <vt:lpstr>Saving  Trained Model </vt:lpstr>
      <vt:lpstr>API Server</vt:lpstr>
      <vt:lpstr> Serving Trained Model with API Server</vt:lpstr>
      <vt:lpstr>4. Consuming API </vt:lpstr>
      <vt:lpstr>Serving Application with React JS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</dc:title>
  <dc:creator>Mohan Lar</dc:creator>
  <cp:lastModifiedBy>Nguyen, Nam (Contractor)</cp:lastModifiedBy>
  <cp:revision>4</cp:revision>
  <cp:lastPrinted>2022-01-30T09:09:09Z</cp:lastPrinted>
  <dcterms:created xsi:type="dcterms:W3CDTF">2022-01-30T07:21:20Z</dcterms:created>
  <dcterms:modified xsi:type="dcterms:W3CDTF">2022-01-30T18:20:39Z</dcterms:modified>
</cp:coreProperties>
</file>